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2" r:id="rId4"/>
    <p:sldId id="274" r:id="rId5"/>
    <p:sldId id="282" r:id="rId6"/>
    <p:sldId id="258" r:id="rId7"/>
    <p:sldId id="259" r:id="rId8"/>
    <p:sldId id="260" r:id="rId9"/>
    <p:sldId id="263" r:id="rId10"/>
    <p:sldId id="264" r:id="rId11"/>
    <p:sldId id="265" r:id="rId12"/>
    <p:sldId id="281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83" r:id="rId22"/>
    <p:sldId id="275" r:id="rId23"/>
    <p:sldId id="280" r:id="rId24"/>
    <p:sldId id="276" r:id="rId25"/>
    <p:sldId id="277" r:id="rId26"/>
    <p:sldId id="278" r:id="rId27"/>
    <p:sldId id="279" r:id="rId28"/>
    <p:sldId id="284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40" autoAdjust="0"/>
    <p:restoredTop sz="94343" autoAdjust="0"/>
  </p:normalViewPr>
  <p:slideViewPr>
    <p:cSldViewPr snapToGrid="0">
      <p:cViewPr varScale="1">
        <p:scale>
          <a:sx n="69" d="100"/>
          <a:sy n="69" d="100"/>
        </p:scale>
        <p:origin x="696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4734" y="-370609"/>
            <a:ext cx="8001000" cy="2971801"/>
          </a:xfrm>
        </p:spPr>
        <p:txBody>
          <a:bodyPr/>
          <a:lstStyle/>
          <a:p>
            <a:r>
              <a:rPr lang="en-US" i="1" dirty="0" smtClean="0"/>
              <a:t>6-5 ASYNC() AND AWAIT() with </a:t>
            </a:r>
            <a:r>
              <a:rPr lang="en-US" i="1" dirty="0" err="1" smtClean="0"/>
              <a:t>Spheros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8" y="3752603"/>
            <a:ext cx="1955148" cy="1905000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310898" y="5805790"/>
            <a:ext cx="1953922" cy="4731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MEHAR CHOUDHARY MEENAVILLI</a:t>
            </a:r>
            <a:endParaRPr lang="en-US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5226710" y="5725392"/>
            <a:ext cx="1953922" cy="4731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Jacob </a:t>
            </a:r>
            <a:r>
              <a:rPr lang="en-US" sz="1800" dirty="0" err="1">
                <a:solidFill>
                  <a:schemeClr val="tx1"/>
                </a:solidFill>
              </a:rPr>
              <a:t>Mccullough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152" y="3717472"/>
            <a:ext cx="1905000" cy="1856014"/>
          </a:xfrm>
          <a:prstGeom prst="rect">
            <a:avLst/>
          </a:prstGeom>
        </p:spPr>
      </p:pic>
      <p:sp>
        <p:nvSpPr>
          <p:cNvPr id="14" name="Subtitle 2"/>
          <p:cNvSpPr txBox="1">
            <a:spLocks/>
          </p:cNvSpPr>
          <p:nvPr/>
        </p:nvSpPr>
        <p:spPr>
          <a:xfrm>
            <a:off x="9666691" y="5573486"/>
            <a:ext cx="1953922" cy="4731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chemeClr val="tx1"/>
                </a:solidFill>
              </a:rPr>
              <a:t>Sai </a:t>
            </a:r>
            <a:r>
              <a:rPr lang="en-US" sz="1800" dirty="0" err="1" smtClean="0">
                <a:solidFill>
                  <a:schemeClr val="tx1"/>
                </a:solidFill>
              </a:rPr>
              <a:t>Tejaswini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Narne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7487124" y="5657603"/>
            <a:ext cx="1953922" cy="4731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chemeClr val="tx1"/>
                </a:solidFill>
              </a:rPr>
              <a:t>HARIKA NAIDU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2571312" y="5823108"/>
            <a:ext cx="1953922" cy="4731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SAIKUMAR NALIVELA</a:t>
            </a:r>
            <a:endParaRPr lang="en-US" dirty="0"/>
          </a:p>
          <a:p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557" y="3752603"/>
            <a:ext cx="1953922" cy="1905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582" y="3752603"/>
            <a:ext cx="2009853" cy="1905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7971" y="3717472"/>
            <a:ext cx="1978383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6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34400" cy="1507067"/>
          </a:xfrm>
        </p:spPr>
        <p:txBody>
          <a:bodyPr/>
          <a:lstStyle/>
          <a:p>
            <a:r>
              <a:rPr lang="en-US" dirty="0" smtClean="0"/>
              <a:t>What are asynchronous functions?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07067"/>
            <a:ext cx="8534400" cy="3615267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chemeClr val="tx1"/>
                </a:solidFill>
              </a:rPr>
              <a:t>Async</a:t>
            </a:r>
            <a:r>
              <a:rPr lang="en-US" sz="2400" dirty="0">
                <a:solidFill>
                  <a:schemeClr val="tx1"/>
                </a:solidFill>
              </a:rPr>
              <a:t> and await are the extensions of </a:t>
            </a:r>
            <a:r>
              <a:rPr lang="en-US" sz="2400" dirty="0" smtClean="0">
                <a:solidFill>
                  <a:schemeClr val="tx1"/>
                </a:solidFill>
              </a:rPr>
              <a:t>promises.</a:t>
            </a:r>
          </a:p>
          <a:p>
            <a:pPr marL="0" indent="0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An asynchronous function is a function which operates asynchronously via the event loop, using an implicit Promise to return its result. But the syntax and structure of your code using </a:t>
            </a:r>
            <a:r>
              <a:rPr lang="en-US" sz="2400" dirty="0" err="1">
                <a:solidFill>
                  <a:schemeClr val="tx1"/>
                </a:solidFill>
              </a:rPr>
              <a:t>async</a:t>
            </a:r>
            <a:r>
              <a:rPr lang="en-US" sz="2400" dirty="0">
                <a:solidFill>
                  <a:schemeClr val="tx1"/>
                </a:solidFill>
              </a:rPr>
              <a:t> functions is much more like using standard synchronous functions.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9670473" y="5694954"/>
            <a:ext cx="2805147" cy="4731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SAIKUMAR NALIVELA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58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34400" cy="1507067"/>
          </a:xfrm>
        </p:spPr>
        <p:txBody>
          <a:bodyPr/>
          <a:lstStyle/>
          <a:p>
            <a:pPr marL="0" indent="0"/>
            <a:r>
              <a:rPr lang="en-US" dirty="0"/>
              <a:t>If we break the definition: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8534400" cy="6153149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The </a:t>
            </a:r>
            <a:r>
              <a:rPr lang="en-US" sz="2400" dirty="0">
                <a:solidFill>
                  <a:schemeClr val="tx1"/>
                </a:solidFill>
              </a:rPr>
              <a:t>function operates asynchronously via event loop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It </a:t>
            </a:r>
            <a:r>
              <a:rPr lang="en-US" sz="2400" dirty="0">
                <a:solidFill>
                  <a:schemeClr val="tx1"/>
                </a:solidFill>
              </a:rPr>
              <a:t>uses an Promise object to return the result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The syntax and structure of the code is similar to writing synchronous functions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9670473" y="5694954"/>
            <a:ext cx="2805147" cy="4731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SAIKUMAR NALIVELA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73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19400"/>
            <a:ext cx="10553700" cy="40386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An </a:t>
            </a:r>
            <a:r>
              <a:rPr lang="en-US" sz="2400" dirty="0" err="1" smtClean="0">
                <a:solidFill>
                  <a:schemeClr val="tx1"/>
                </a:solidFill>
              </a:rPr>
              <a:t>async</a:t>
            </a:r>
            <a:r>
              <a:rPr lang="en-US" sz="2400" dirty="0" smtClean="0">
                <a:solidFill>
                  <a:schemeClr val="tx1"/>
                </a:solidFill>
              </a:rPr>
              <a:t>() </a:t>
            </a:r>
            <a:r>
              <a:rPr lang="en-US" sz="2400" dirty="0">
                <a:solidFill>
                  <a:schemeClr val="tx1"/>
                </a:solidFill>
              </a:rPr>
              <a:t>function can contain an await expression that pauses the execution of the </a:t>
            </a:r>
            <a:r>
              <a:rPr lang="en-US" sz="2400" dirty="0" err="1">
                <a:solidFill>
                  <a:schemeClr val="tx1"/>
                </a:solidFill>
              </a:rPr>
              <a:t>async</a:t>
            </a:r>
            <a:r>
              <a:rPr lang="en-US" sz="2400" dirty="0">
                <a:solidFill>
                  <a:schemeClr val="tx1"/>
                </a:solidFill>
              </a:rPr>
              <a:t> function and waits for the passed Promise's resolution, and then resumes the </a:t>
            </a:r>
            <a:r>
              <a:rPr lang="en-US" sz="2400" dirty="0" err="1">
                <a:solidFill>
                  <a:schemeClr val="tx1"/>
                </a:solidFill>
              </a:rPr>
              <a:t>async</a:t>
            </a:r>
            <a:r>
              <a:rPr lang="en-US" sz="2400" dirty="0">
                <a:solidFill>
                  <a:schemeClr val="tx1"/>
                </a:solidFill>
              </a:rPr>
              <a:t> function's execution and returns the resolved value. Remember, the await keyword is only valid inside </a:t>
            </a:r>
            <a:r>
              <a:rPr lang="en-US" sz="2400" dirty="0" err="1">
                <a:solidFill>
                  <a:schemeClr val="tx1"/>
                </a:solidFill>
              </a:rPr>
              <a:t>async</a:t>
            </a:r>
            <a:r>
              <a:rPr lang="en-US" sz="2400" dirty="0">
                <a:solidFill>
                  <a:schemeClr val="tx1"/>
                </a:solidFill>
              </a:rPr>
              <a:t> functions.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90500"/>
            <a:ext cx="6572250" cy="3336760"/>
          </a:xfrm>
          <a:prstGeom prst="rect">
            <a:avLst/>
          </a:prstGeom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9670473" y="5694954"/>
            <a:ext cx="2805147" cy="4731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SAIKUMAR NALIVELA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05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740" y="0"/>
            <a:ext cx="8534400" cy="1507067"/>
          </a:xfrm>
        </p:spPr>
        <p:txBody>
          <a:bodyPr/>
          <a:lstStyle/>
          <a:p>
            <a:r>
              <a:rPr lang="en-US" dirty="0" smtClean="0"/>
              <a:t>advantage </a:t>
            </a:r>
            <a:r>
              <a:rPr lang="en-US" dirty="0"/>
              <a:t>of using </a:t>
            </a:r>
            <a:r>
              <a:rPr lang="en-US" dirty="0" err="1" smtClean="0"/>
              <a:t>Async</a:t>
            </a:r>
            <a:r>
              <a:rPr lang="en-US" dirty="0" smtClean="0"/>
              <a:t> </a:t>
            </a:r>
            <a:r>
              <a:rPr lang="en-US" dirty="0"/>
              <a:t>and await over promises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740" y="1757578"/>
            <a:ext cx="5134696" cy="26204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833" y="1757578"/>
            <a:ext cx="5319712" cy="262045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53588" y="5142294"/>
            <a:ext cx="87158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Code looks simple and easy to understand</a:t>
            </a:r>
            <a:endParaRPr lang="en-US" sz="3200" b="1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9712037" y="6018132"/>
            <a:ext cx="2805147" cy="4731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SAIKUMAR NALIVELA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55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34400" cy="1507067"/>
          </a:xfrm>
        </p:spPr>
        <p:txBody>
          <a:bodyPr/>
          <a:lstStyle/>
          <a:p>
            <a:r>
              <a:rPr lang="en-US" dirty="0"/>
              <a:t>Introducing the Sphero Mini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59872"/>
            <a:ext cx="8534400" cy="4260273"/>
          </a:xfrm>
        </p:spPr>
        <p:txBody>
          <a:bodyPr>
            <a:normAutofit/>
          </a:bodyPr>
          <a:lstStyle/>
          <a:p>
            <a:pPr lvl="1"/>
            <a:r>
              <a:rPr lang="en-US" sz="2400" dirty="0">
                <a:solidFill>
                  <a:schemeClr val="tx1"/>
                </a:solidFill>
              </a:rPr>
              <a:t>Small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Colorful</a:t>
            </a: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Programmable </a:t>
            </a:r>
            <a:endParaRPr lang="en-US" sz="2400" dirty="0">
              <a:solidFill>
                <a:schemeClr val="tx1"/>
              </a:solidFill>
            </a:endParaRP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Fun</a:t>
            </a:r>
          </a:p>
          <a:p>
            <a:pPr marL="457200" lvl="1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55" y="4178056"/>
            <a:ext cx="1126649" cy="11266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759" y="4107536"/>
            <a:ext cx="1339135" cy="1339135"/>
          </a:xfrm>
          <a:prstGeom prst="rect">
            <a:avLst/>
          </a:prstGeo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195" y="1373717"/>
            <a:ext cx="5493391" cy="4351338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9670473" y="5694954"/>
            <a:ext cx="2805147" cy="4731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Jacob Mccullough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608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655" y="0"/>
            <a:ext cx="8534400" cy="1507067"/>
          </a:xfrm>
        </p:spPr>
        <p:txBody>
          <a:bodyPr/>
          <a:lstStyle/>
          <a:p>
            <a:r>
              <a:rPr lang="en-US" dirty="0"/>
              <a:t>Setting up Sphero </a:t>
            </a:r>
            <a:r>
              <a:rPr lang="en-US" dirty="0" err="1"/>
              <a:t>edu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55" y="1810543"/>
            <a:ext cx="10224654" cy="4245852"/>
          </a:xfr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9601200" y="6123273"/>
            <a:ext cx="2805147" cy="4731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Jacob Mccullough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04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34400" cy="1507067"/>
          </a:xfrm>
        </p:spPr>
        <p:txBody>
          <a:bodyPr/>
          <a:lstStyle/>
          <a:p>
            <a:r>
              <a:rPr lang="en-US" dirty="0"/>
              <a:t>Getting Started</a:t>
            </a:r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8" y="1507067"/>
            <a:ext cx="3778393" cy="4837487"/>
          </a:xfrm>
        </p:spPr>
      </p:pic>
      <p:pic>
        <p:nvPicPr>
          <p:cNvPr id="5" name="Content Placeholder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906" y="1507067"/>
            <a:ext cx="8265094" cy="4837487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9386853" y="6384805"/>
            <a:ext cx="2805147" cy="4731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Jacob Mccullough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2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34400" cy="1507067"/>
          </a:xfrm>
        </p:spPr>
        <p:txBody>
          <a:bodyPr/>
          <a:lstStyle/>
          <a:p>
            <a:r>
              <a:rPr lang="en-US" dirty="0"/>
              <a:t>Creating a program</a:t>
            </a:r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7067"/>
            <a:ext cx="2701636" cy="4502916"/>
          </a:xfrm>
        </p:spPr>
      </p:pic>
      <p:pic>
        <p:nvPicPr>
          <p:cNvPr id="5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636" y="1507067"/>
            <a:ext cx="3782144" cy="45029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780" y="1507066"/>
            <a:ext cx="5708220" cy="4502917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9601200" y="6009983"/>
            <a:ext cx="2805147" cy="61247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Jacob </a:t>
            </a:r>
            <a:r>
              <a:rPr lang="en-US" dirty="0" err="1"/>
              <a:t>Mccullough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43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34400" cy="1507067"/>
          </a:xfrm>
        </p:spPr>
        <p:txBody>
          <a:bodyPr/>
          <a:lstStyle/>
          <a:p>
            <a:r>
              <a:rPr lang="en-US" dirty="0"/>
              <a:t>Drawing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7067"/>
            <a:ext cx="6096000" cy="4685915"/>
          </a:xfrm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07067"/>
            <a:ext cx="6096000" cy="4682959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9712037" y="6384805"/>
            <a:ext cx="2805147" cy="4731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Jacob Mccullough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14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739" y="10006"/>
            <a:ext cx="8534400" cy="1507067"/>
          </a:xfrm>
        </p:spPr>
        <p:txBody>
          <a:bodyPr/>
          <a:lstStyle/>
          <a:p>
            <a:r>
              <a:rPr lang="en-US" dirty="0"/>
              <a:t>The Code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8636"/>
            <a:ext cx="12192000" cy="5340927"/>
          </a:xfr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9670473" y="5694954"/>
            <a:ext cx="2805147" cy="4731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Jacob Mccullough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9822873" y="5847354"/>
            <a:ext cx="2369127" cy="47319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Jacob </a:t>
            </a:r>
            <a:r>
              <a:rPr lang="en-US" dirty="0" err="1"/>
              <a:t>Mccullough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8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37363"/>
            <a:ext cx="8534400" cy="1507067"/>
          </a:xfrm>
        </p:spPr>
        <p:txBody>
          <a:bodyPr/>
          <a:lstStyle/>
          <a:p>
            <a:r>
              <a:rPr lang="en-US" smtClean="0"/>
              <a:t>Introduction</a:t>
            </a:r>
            <a:br>
              <a:rPr lang="en-US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895" y="1653604"/>
            <a:ext cx="10733649" cy="3615267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300" i="1" smtClean="0">
                <a:solidFill>
                  <a:schemeClr val="tx1"/>
                </a:solidFill>
              </a:rPr>
              <a:t>In Javascript, we often need to deal with asynchronous behavior, which can be confusing for programmers who only have	 experience with synchronous code.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300" i="1" smtClean="0">
                <a:solidFill>
                  <a:schemeClr val="tx1"/>
                </a:solidFill>
              </a:rPr>
              <a:t>Our presentation will explain what asynchronous code is, what are promises, how async() and await() functions are introduced and how to use them with the help of a sphero.</a:t>
            </a:r>
            <a:endParaRPr lang="en-US" sz="3300" i="1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9670473" y="5694954"/>
            <a:ext cx="2805147" cy="4731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MEHAR CHOUDHARY MEENAVILLI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37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006"/>
            <a:ext cx="8534400" cy="1507067"/>
          </a:xfrm>
        </p:spPr>
        <p:txBody>
          <a:bodyPr/>
          <a:lstStyle/>
          <a:p>
            <a:r>
              <a:rPr lang="en-US" dirty="0"/>
              <a:t>Location Map</a:t>
            </a:r>
          </a:p>
        </p:txBody>
      </p:sp>
      <p:pic>
        <p:nvPicPr>
          <p:cNvPr id="5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8277"/>
            <a:ext cx="2800986" cy="4351338"/>
          </a:xfrm>
        </p:spPr>
      </p:pic>
      <p:pic>
        <p:nvPicPr>
          <p:cNvPr id="6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986" y="1946396"/>
            <a:ext cx="2871576" cy="43513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562" y="1946396"/>
            <a:ext cx="3228550" cy="43513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112" y="1946396"/>
            <a:ext cx="3290887" cy="4334984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9698183" y="6384805"/>
            <a:ext cx="2805147" cy="4731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Jacob Mccullough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02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34400" cy="1507067"/>
          </a:xfrm>
        </p:spPr>
        <p:txBody>
          <a:bodyPr/>
          <a:lstStyle/>
          <a:p>
            <a:r>
              <a:rPr lang="en-US" dirty="0" smtClean="0"/>
              <a:t>Functions used IN JAVASCRIPT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786"/>
            <a:ext cx="10001250" cy="6134099"/>
          </a:xfrm>
        </p:spPr>
        <p:txBody>
          <a:bodyPr>
            <a:normAutofit/>
          </a:bodyPr>
          <a:lstStyle/>
          <a:p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roll(direction, speed, time in sec) </a:t>
            </a: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Speak('</a:t>
            </a:r>
            <a:r>
              <a:rPr lang="en-US" sz="2400" dirty="0" err="1">
                <a:solidFill>
                  <a:schemeClr val="tx1"/>
                </a:solidFill>
              </a:rPr>
              <a:t>Text',true</a:t>
            </a:r>
            <a:r>
              <a:rPr lang="en-US" sz="2400" dirty="0" smtClean="0">
                <a:solidFill>
                  <a:schemeClr val="tx1"/>
                </a:solidFill>
              </a:rPr>
              <a:t>)</a:t>
            </a: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err="1">
                <a:solidFill>
                  <a:schemeClr val="tx1"/>
                </a:solidFill>
              </a:rPr>
              <a:t>setMainLed</a:t>
            </a:r>
            <a:r>
              <a:rPr lang="en-US" sz="2400" dirty="0">
                <a:solidFill>
                  <a:schemeClr val="tx1"/>
                </a:solidFill>
              </a:rPr>
              <a:t>(r: 0,g: </a:t>
            </a:r>
            <a:r>
              <a:rPr lang="en-US" sz="2400" dirty="0" smtClean="0">
                <a:solidFill>
                  <a:schemeClr val="tx1"/>
                </a:solidFill>
              </a:rPr>
              <a:t>100,b:0)</a:t>
            </a: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delay(time)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9684328" y="5694954"/>
            <a:ext cx="2805147" cy="4731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Harika</a:t>
            </a:r>
            <a:r>
              <a:rPr lang="en-US" dirty="0" smtClean="0"/>
              <a:t> Naidu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019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34400" cy="1507067"/>
          </a:xfrm>
        </p:spPr>
        <p:txBody>
          <a:bodyPr/>
          <a:lstStyle/>
          <a:p>
            <a:r>
              <a:rPr lang="en-US" dirty="0" smtClean="0"/>
              <a:t>Sphero mini using text (</a:t>
            </a:r>
            <a:r>
              <a:rPr lang="en-US" dirty="0" err="1" smtClean="0"/>
              <a:t>javascript</a:t>
            </a:r>
            <a:r>
              <a:rPr lang="en-US" dirty="0" smtClean="0"/>
              <a:t> code)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90194"/>
            <a:ext cx="12192000" cy="5350933"/>
          </a:xfrm>
          <a:prstGeom prst="rect">
            <a:avLst/>
          </a:prstGeom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9670473" y="5694954"/>
            <a:ext cx="2805147" cy="4731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Harika</a:t>
            </a:r>
            <a:r>
              <a:rPr lang="en-US" dirty="0" smtClean="0"/>
              <a:t> Naidu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63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34400" cy="1507067"/>
          </a:xfrm>
        </p:spPr>
        <p:txBody>
          <a:bodyPr/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2"/>
          <a:srcRect l="2344" t="43957" r="2968" b="5127"/>
          <a:stretch/>
        </p:blipFill>
        <p:spPr>
          <a:xfrm>
            <a:off x="0" y="1174558"/>
            <a:ext cx="12192000" cy="5350932"/>
          </a:xfrm>
          <a:prstGeom prst="rect">
            <a:avLst/>
          </a:prstGeom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9670473" y="5694954"/>
            <a:ext cx="2521527" cy="47319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Harika</a:t>
            </a:r>
            <a:r>
              <a:rPr lang="en-US" dirty="0" smtClean="0"/>
              <a:t> Naidu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01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34400" cy="1507067"/>
          </a:xfrm>
        </p:spPr>
        <p:txBody>
          <a:bodyPr/>
          <a:lstStyle/>
          <a:p>
            <a:r>
              <a:rPr lang="en-US" dirty="0" smtClean="0"/>
              <a:t>Sphero mini using blocks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370"/>
          <a:stretch/>
        </p:blipFill>
        <p:spPr>
          <a:xfrm>
            <a:off x="0" y="1270288"/>
            <a:ext cx="12192000" cy="5629275"/>
          </a:xfrm>
          <a:prstGeom prst="rect">
            <a:avLst/>
          </a:prstGeom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9670473" y="5694954"/>
            <a:ext cx="2521527" cy="47319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Sai Tejaswini Narne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90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34400" cy="1507067"/>
          </a:xfrm>
        </p:spPr>
        <p:txBody>
          <a:bodyPr/>
          <a:lstStyle/>
          <a:p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smtClean="0"/>
              <a:t>mini using blocks - output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9150" y="1219200"/>
            <a:ext cx="9734550" cy="5638800"/>
          </a:xfrm>
          <a:prstGeom prst="rect">
            <a:avLst/>
          </a:prstGeom>
        </p:spPr>
      </p:pic>
      <p:pic>
        <p:nvPicPr>
          <p:cNvPr id="4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1260763"/>
            <a:ext cx="9734550" cy="5638800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9670473" y="6142016"/>
            <a:ext cx="2521527" cy="47319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Sai Tejaswini Narne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86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34400" cy="1507067"/>
          </a:xfrm>
        </p:spPr>
        <p:txBody>
          <a:bodyPr/>
          <a:lstStyle/>
          <a:p>
            <a:r>
              <a:rPr lang="en-US" dirty="0" smtClean="0"/>
              <a:t>Sphero </a:t>
            </a:r>
            <a:r>
              <a:rPr lang="en-US" dirty="0"/>
              <a:t>mini using blocks </a:t>
            </a:r>
            <a:r>
              <a:rPr lang="en-US" dirty="0" smtClean="0"/>
              <a:t>– output(on freefall)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2050" y="1507067"/>
            <a:ext cx="9734550" cy="4684183"/>
          </a:xfrm>
          <a:prstGeom prst="rect">
            <a:avLst/>
          </a:prstGeom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9781309" y="5954652"/>
            <a:ext cx="2521527" cy="47319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Sai Tejaswini Narne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88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34400" cy="1507067"/>
          </a:xfrm>
        </p:spPr>
        <p:txBody>
          <a:bodyPr/>
          <a:lstStyle/>
          <a:p>
            <a:r>
              <a:rPr lang="en-US" dirty="0" smtClean="0"/>
              <a:t>Sphero </a:t>
            </a:r>
            <a:r>
              <a:rPr lang="en-US" dirty="0"/>
              <a:t>mini using blocks – output(on </a:t>
            </a:r>
            <a:r>
              <a:rPr lang="en-US" dirty="0" smtClean="0"/>
              <a:t>collision)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850" y="1507067"/>
            <a:ext cx="10058400" cy="4684183"/>
          </a:xfrm>
          <a:prstGeom prst="rect">
            <a:avLst/>
          </a:prstGeom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9708573" y="5954652"/>
            <a:ext cx="2521527" cy="47319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Sai Tejaswini Narne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62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829732"/>
            <a:ext cx="8534400" cy="1507067"/>
          </a:xfrm>
        </p:spPr>
        <p:txBody>
          <a:bodyPr/>
          <a:lstStyle/>
          <a:p>
            <a:r>
              <a:rPr lang="en-US" dirty="0" smtClean="0"/>
              <a:t>Thank you….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9012" y="1724891"/>
            <a:ext cx="8534400" cy="3615267"/>
          </a:xfrm>
        </p:spPr>
        <p:txBody>
          <a:bodyPr>
            <a:normAutofit/>
          </a:bodyPr>
          <a:lstStyle/>
          <a:p>
            <a:pPr marL="3600450" lvl="8" indent="0">
              <a:buNone/>
            </a:pPr>
            <a:r>
              <a:rPr lang="en-US" sz="4000" dirty="0" smtClean="0">
                <a:solidFill>
                  <a:schemeClr val="tx1"/>
                </a:solidFill>
              </a:rPr>
              <a:t>ANY </a:t>
            </a:r>
            <a:r>
              <a:rPr lang="en-US" sz="4000" smtClean="0">
                <a:solidFill>
                  <a:schemeClr val="tx1"/>
                </a:solidFill>
              </a:rPr>
              <a:t>QUESTIONS?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27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34400" cy="1507067"/>
          </a:xfrm>
        </p:spPr>
        <p:txBody>
          <a:bodyPr/>
          <a:lstStyle/>
          <a:p>
            <a:r>
              <a:rPr lang="en-US" dirty="0" smtClean="0"/>
              <a:t>Is </a:t>
            </a:r>
            <a:r>
              <a:rPr lang="en-US" dirty="0" err="1" smtClean="0"/>
              <a:t>javascript</a:t>
            </a:r>
            <a:r>
              <a:rPr lang="en-US" dirty="0" smtClean="0"/>
              <a:t> Synchronous or Asynchronous?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135302"/>
            <a:ext cx="10543309" cy="3921607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Some might say its synchronous and some might say asynchronous and some might say its both because of blocking code, non-blocking code and event-driven programming.</a:t>
            </a:r>
          </a:p>
          <a:p>
            <a:pPr marL="0" indent="0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But its actually synchronous programming. Due to the call backs in </a:t>
            </a:r>
            <a:r>
              <a:rPr lang="en-US" sz="2400" dirty="0" err="1" smtClean="0">
                <a:solidFill>
                  <a:schemeClr val="tx1"/>
                </a:solidFill>
              </a:rPr>
              <a:t>javascript</a:t>
            </a:r>
            <a:r>
              <a:rPr lang="en-US" sz="2400" dirty="0" smtClean="0">
                <a:solidFill>
                  <a:schemeClr val="tx1"/>
                </a:solidFill>
              </a:rPr>
              <a:t> it looks like asynchronous.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9670473" y="5694954"/>
            <a:ext cx="2805147" cy="4731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MEHAR CHOUDHARY MEENAVILLI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15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8534400" cy="4842164"/>
          </a:xfrm>
        </p:spPr>
        <p:txBody>
          <a:bodyPr>
            <a:normAutofit/>
          </a:bodyPr>
          <a:lstStyle/>
          <a:p>
            <a:r>
              <a:rPr lang="en-US" sz="2500" dirty="0" smtClean="0">
                <a:solidFill>
                  <a:schemeClr val="tx1"/>
                </a:solidFill>
              </a:rPr>
              <a:t>SYNCHRONOUS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It waits for each operation to complete, after that only it executes the next </a:t>
            </a:r>
            <a:r>
              <a:rPr lang="en-US" sz="2400" dirty="0" smtClean="0">
                <a:solidFill>
                  <a:schemeClr val="tx1"/>
                </a:solidFill>
              </a:rPr>
              <a:t>operation</a:t>
            </a:r>
          </a:p>
          <a:p>
            <a:pPr marL="457200" lvl="1" indent="0">
              <a:buNone/>
            </a:pPr>
            <a:endParaRPr lang="en-US" sz="2200" dirty="0" smtClean="0">
              <a:solidFill>
                <a:schemeClr val="tx1"/>
              </a:solidFill>
            </a:endParaRPr>
          </a:p>
          <a:p>
            <a:r>
              <a:rPr lang="en-US" sz="2500" dirty="0" smtClean="0">
                <a:solidFill>
                  <a:schemeClr val="tx1"/>
                </a:solidFill>
              </a:rPr>
              <a:t>ASYNCHRONOUS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It never waits for each operation to complete, rather it executes all operations in the first GO only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  <a:endParaRPr lang="en-US" sz="22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	</a:t>
            </a:r>
            <a:endParaRPr lang="en-US" sz="2200" dirty="0" smtClean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9670473" y="5694954"/>
            <a:ext cx="2805147" cy="4731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MEHAR CHOUDHARY MEENAVILLI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80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696450" cy="1507067"/>
          </a:xfrm>
        </p:spPr>
        <p:txBody>
          <a:bodyPr/>
          <a:lstStyle/>
          <a:p>
            <a:r>
              <a:rPr lang="en-US" dirty="0" smtClean="0"/>
              <a:t>promises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90193"/>
            <a:ext cx="12191999" cy="5350933"/>
          </a:xfrm>
          <a:prstGeom prst="rect">
            <a:avLst/>
          </a:prstGeom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9670473" y="5694954"/>
            <a:ext cx="2805147" cy="4731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MEHAR CHOUDHARY MEENAVILLI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14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34400" cy="1507067"/>
          </a:xfrm>
        </p:spPr>
        <p:txBody>
          <a:bodyPr/>
          <a:lstStyle/>
          <a:p>
            <a:r>
              <a:rPr lang="en-US" dirty="0" smtClean="0"/>
              <a:t>Promises IN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32907"/>
            <a:ext cx="8534400" cy="4500352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 </a:t>
            </a:r>
            <a:r>
              <a:rPr lang="en-US" sz="2400" i="1" dirty="0">
                <a:solidFill>
                  <a:schemeClr val="tx1"/>
                </a:solidFill>
              </a:rPr>
              <a:t>promise</a:t>
            </a:r>
            <a:r>
              <a:rPr lang="en-US" sz="2400" dirty="0">
                <a:solidFill>
                  <a:schemeClr val="tx1"/>
                </a:solidFill>
              </a:rPr>
              <a:t> is a special JavaScript object that links the “producing code” and the “consuming code” </a:t>
            </a:r>
            <a:r>
              <a:rPr lang="en-US" sz="2400" dirty="0" smtClean="0">
                <a:solidFill>
                  <a:schemeClr val="tx1"/>
                </a:solidFill>
              </a:rPr>
              <a:t>together.</a:t>
            </a:r>
          </a:p>
          <a:p>
            <a:pPr marL="0" indent="0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The “producing code” takes whatever time it needs to produce the promised result, and the “promise” makes that result available to all of the subscribed code when it’s ready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When the promise is created, this executor function runs automatically. It contains the producing code, that should eventually produce a result.</a:t>
            </a:r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9670473" y="5694954"/>
            <a:ext cx="2805147" cy="4731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MEHAR CHOUDHARY MEENAVILLI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72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34400" cy="1507067"/>
          </a:xfrm>
        </p:spPr>
        <p:txBody>
          <a:bodyPr/>
          <a:lstStyle/>
          <a:p>
            <a:r>
              <a:rPr lang="en-US" dirty="0" smtClean="0"/>
              <a:t>Constructor Syntax for promise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04257"/>
            <a:ext cx="8534400" cy="5663293"/>
          </a:xfrm>
        </p:spPr>
        <p:txBody>
          <a:bodyPr>
            <a:normAutofit fontScale="70000" lnSpcReduction="20000"/>
          </a:bodyPr>
          <a:lstStyle/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sz="2800" dirty="0" smtClean="0">
              <a:solidFill>
                <a:schemeClr val="tx1"/>
              </a:solidFill>
            </a:endParaRPr>
          </a:p>
          <a:p>
            <a:r>
              <a:rPr lang="en-US" sz="3800" dirty="0" smtClean="0">
                <a:solidFill>
                  <a:schemeClr val="tx1"/>
                </a:solidFill>
              </a:rPr>
              <a:t>The function passed to new Promise is called the executor.</a:t>
            </a:r>
          </a:p>
          <a:p>
            <a:endParaRPr lang="en-US" sz="3800" dirty="0" smtClean="0">
              <a:solidFill>
                <a:schemeClr val="tx1"/>
              </a:solidFill>
            </a:endParaRPr>
          </a:p>
          <a:p>
            <a:r>
              <a:rPr lang="en-US" sz="3800" dirty="0">
                <a:solidFill>
                  <a:schemeClr val="tx1"/>
                </a:solidFill>
              </a:rPr>
              <a:t>The resulting promise object has two properties:</a:t>
            </a:r>
          </a:p>
          <a:p>
            <a:pPr lvl="1"/>
            <a:r>
              <a:rPr lang="en-US" sz="3800" dirty="0">
                <a:solidFill>
                  <a:schemeClr val="tx1"/>
                </a:solidFill>
              </a:rPr>
              <a:t>State -  Fulfilled or Rejected or Pending</a:t>
            </a:r>
          </a:p>
          <a:p>
            <a:pPr lvl="1"/>
            <a:r>
              <a:rPr lang="en-US" sz="3800" dirty="0">
                <a:solidFill>
                  <a:schemeClr val="tx1"/>
                </a:solidFill>
              </a:rPr>
              <a:t>Result – initially undefined</a:t>
            </a:r>
          </a:p>
          <a:p>
            <a:endParaRPr lang="en-US" sz="3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3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953"/>
            <a:ext cx="8268789" cy="1489164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9670473" y="5694954"/>
            <a:ext cx="2805147" cy="4731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MEHAR CHOUDHARY MEENAVILLI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90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224"/>
            <a:ext cx="8534400" cy="1507067"/>
          </a:xfrm>
        </p:spPr>
        <p:txBody>
          <a:bodyPr>
            <a:normAutofit fontScale="90000"/>
          </a:bodyPr>
          <a:lstStyle/>
          <a:p>
            <a:r>
              <a:rPr lang="en-US" dirty="0"/>
              <a:t>When the executor finishes the job, it should call one of the functions that it gets as arguments: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95300" y="263866"/>
            <a:ext cx="8534400" cy="59400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resolve(value) — to indicate that the job finished successfully:</a:t>
            </a:r>
          </a:p>
          <a:p>
            <a:pPr lvl="2"/>
            <a:r>
              <a:rPr lang="en-US" sz="2400" dirty="0">
                <a:solidFill>
                  <a:schemeClr val="tx1"/>
                </a:solidFill>
              </a:rPr>
              <a:t>sets state to "fulfilled",</a:t>
            </a:r>
          </a:p>
          <a:p>
            <a:pPr lvl="2"/>
            <a:r>
              <a:rPr lang="en-US" sz="2400" dirty="0" smtClean="0">
                <a:solidFill>
                  <a:schemeClr val="tx1"/>
                </a:solidFill>
              </a:rPr>
              <a:t>sets </a:t>
            </a:r>
            <a:r>
              <a:rPr lang="en-US" sz="2400" dirty="0">
                <a:solidFill>
                  <a:schemeClr val="tx1"/>
                </a:solidFill>
              </a:rPr>
              <a:t>result to value.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reject(error) — to indicate that an error occurred:</a:t>
            </a:r>
          </a:p>
          <a:p>
            <a:pPr lvl="2"/>
            <a:r>
              <a:rPr lang="en-US" sz="2400" dirty="0">
                <a:solidFill>
                  <a:schemeClr val="tx1"/>
                </a:solidFill>
              </a:rPr>
              <a:t>sets state to "rejected",</a:t>
            </a:r>
          </a:p>
          <a:p>
            <a:pPr lvl="2"/>
            <a:r>
              <a:rPr lang="en-US" sz="2400" dirty="0">
                <a:solidFill>
                  <a:schemeClr val="tx1"/>
                </a:solidFill>
              </a:rPr>
              <a:t>sets result to error.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899" y="4121834"/>
            <a:ext cx="7493391" cy="2736166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318655" y="6112461"/>
            <a:ext cx="2805147" cy="41851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MEHAR CHOUDHARY MEENAVILLI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38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34400" cy="1507067"/>
          </a:xfrm>
        </p:spPr>
        <p:txBody>
          <a:bodyPr/>
          <a:lstStyle/>
          <a:p>
            <a:r>
              <a:rPr lang="en-US" dirty="0" smtClean="0"/>
              <a:t>Enhancement in promises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8534400" cy="3615267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Due to many lines of code that is present, it makes programmer confusing and its also difficult to find errors if occurred.</a:t>
            </a:r>
          </a:p>
          <a:p>
            <a:pPr marL="0" indent="0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So, they came with an enhancement i.e. using of </a:t>
            </a:r>
            <a:r>
              <a:rPr lang="en-US" sz="2400" dirty="0" err="1" smtClean="0">
                <a:solidFill>
                  <a:schemeClr val="tx1"/>
                </a:solidFill>
              </a:rPr>
              <a:t>async</a:t>
            </a:r>
            <a:r>
              <a:rPr lang="en-US" sz="2400" dirty="0" smtClean="0">
                <a:solidFill>
                  <a:schemeClr val="tx1"/>
                </a:solidFill>
              </a:rPr>
              <a:t>() and await() functions. 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9670473" y="5694954"/>
            <a:ext cx="2805147" cy="4731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MEHAR CHOUDHARY MEENAVILLI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42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1362</TotalTime>
  <Words>595</Words>
  <Application>Microsoft Office PowerPoint</Application>
  <PresentationFormat>Widescreen</PresentationFormat>
  <Paragraphs>120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Century Gothic</vt:lpstr>
      <vt:lpstr>Wingdings</vt:lpstr>
      <vt:lpstr>Wingdings 2</vt:lpstr>
      <vt:lpstr>Wingdings 3</vt:lpstr>
      <vt:lpstr>Slice</vt:lpstr>
      <vt:lpstr>6-5 ASYNC() AND AWAIT() with Spheros</vt:lpstr>
      <vt:lpstr>Introduction </vt:lpstr>
      <vt:lpstr>Is javascript Synchronous or Asynchronous?</vt:lpstr>
      <vt:lpstr>PowerPoint Presentation</vt:lpstr>
      <vt:lpstr>promises</vt:lpstr>
      <vt:lpstr>Promises IN JAVASCRIPT</vt:lpstr>
      <vt:lpstr>Constructor Syntax for promise object</vt:lpstr>
      <vt:lpstr>When the executor finishes the job, it should call one of the functions that it gets as arguments:</vt:lpstr>
      <vt:lpstr>Enhancement in promises</vt:lpstr>
      <vt:lpstr>What are asynchronous functions?</vt:lpstr>
      <vt:lpstr>If we break the definition:</vt:lpstr>
      <vt:lpstr>PowerPoint Presentation</vt:lpstr>
      <vt:lpstr>advantage of using Async and await over promises</vt:lpstr>
      <vt:lpstr>Introducing the Sphero Mini</vt:lpstr>
      <vt:lpstr>Setting up Sphero edu</vt:lpstr>
      <vt:lpstr>Getting Started</vt:lpstr>
      <vt:lpstr>Creating a program</vt:lpstr>
      <vt:lpstr>Drawing </vt:lpstr>
      <vt:lpstr>The Code</vt:lpstr>
      <vt:lpstr>Location Map</vt:lpstr>
      <vt:lpstr>Functions used IN JAVASCRIPT CODE</vt:lpstr>
      <vt:lpstr>Sphero mini using text (javascript code)</vt:lpstr>
      <vt:lpstr>OUTPUT</vt:lpstr>
      <vt:lpstr>Sphero mini using blocks</vt:lpstr>
      <vt:lpstr>SpHero mini using blocks - output</vt:lpstr>
      <vt:lpstr>Sphero mini using blocks – output(on freefall)</vt:lpstr>
      <vt:lpstr>Sphero mini using blocks – output(on collision)</vt:lpstr>
      <vt:lpstr>Thank you….</vt:lpstr>
    </vt:vector>
  </TitlesOfParts>
  <Company>Northwest Missouri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ASYNC() AND AWAIT()</dc:title>
  <dc:creator>Meenavilli,Mehar Choudhary</dc:creator>
  <cp:lastModifiedBy>Narne,Sai Tejaswini</cp:lastModifiedBy>
  <cp:revision>43</cp:revision>
  <dcterms:created xsi:type="dcterms:W3CDTF">2018-11-10T17:54:00Z</dcterms:created>
  <dcterms:modified xsi:type="dcterms:W3CDTF">2018-11-12T05:03:35Z</dcterms:modified>
</cp:coreProperties>
</file>